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6" r:id="rId2"/>
    <p:sldId id="274" r:id="rId3"/>
    <p:sldId id="270" r:id="rId4"/>
    <p:sldId id="284" r:id="rId5"/>
    <p:sldId id="277" r:id="rId6"/>
    <p:sldId id="282" r:id="rId7"/>
    <p:sldId id="283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EFB"/>
    <a:srgbClr val="EDEEFB"/>
    <a:srgbClr val="05C1C4"/>
    <a:srgbClr val="939DA4"/>
    <a:srgbClr val="FFFFFF"/>
    <a:srgbClr val="282780"/>
    <a:srgbClr val="33729E"/>
    <a:srgbClr val="3996AB"/>
    <a:srgbClr val="320A55"/>
    <a:srgbClr val="440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1" autoAdjust="0"/>
    <p:restoredTop sz="93399"/>
  </p:normalViewPr>
  <p:slideViewPr>
    <p:cSldViewPr snapToGrid="0">
      <p:cViewPr>
        <p:scale>
          <a:sx n="125" d="100"/>
          <a:sy n="125" d="100"/>
        </p:scale>
        <p:origin x="8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8738D-B0F7-904C-A677-8D1ED5887A78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D0926-8549-8342-A8EF-083F5705D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D0926-8549-8342-A8EF-083F5705D6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9125D-62B3-2499-5BDF-5DA9E0BE1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82BCE-47E9-A54C-BBBC-9966E05E5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10C1B-8909-4667-EFC9-7FBFC3464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90112-92DC-88AF-598E-80F094FBB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D0926-8549-8342-A8EF-083F5705D6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2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3075-BF67-2FB4-CC6A-C0534838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5149F7-DC9B-F0A5-B0D5-1CF458C18A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53B1C6">
                  <a:lumMod val="81000"/>
                </a:srgbClr>
              </a:gs>
              <a:gs pos="57000">
                <a:srgbClr val="2F34A0">
                  <a:lumMod val="83000"/>
                </a:srgbClr>
              </a:gs>
              <a:gs pos="89000">
                <a:srgbClr val="52108B">
                  <a:lumMod val="62054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2F28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6E076-C0C5-316A-74AD-B6AFC410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756" y="725796"/>
            <a:ext cx="5173516" cy="394289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 err="1">
                <a:solidFill>
                  <a:schemeClr val="bg1"/>
                </a:solidFill>
                <a:latin typeface="Aptos" panose="020B0004020202020204" pitchFamily="34" charset="0"/>
              </a:rPr>
              <a:t>GitOps</a:t>
            </a:r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 Meets Frontend: How React </a:t>
            </a:r>
            <a:r>
              <a:rPr lang="en-US" sz="5400" b="1" dirty="0" err="1">
                <a:solidFill>
                  <a:schemeClr val="bg1"/>
                </a:solidFill>
                <a:latin typeface="Aptos" panose="020B0004020202020204" pitchFamily="34" charset="0"/>
              </a:rPr>
              <a:t>ChatBotify</a:t>
            </a:r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 Simplifies Theme Delivery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7599B-C103-6511-536B-B8A364FE3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53" l="9890" r="90424">
                        <a14:foregroundMark x1="90424" y1="27473" x2="87441" y2="32653"/>
                        <a14:backgroundMark x1="17582" y1="44898" x2="41130" y2="41915"/>
                        <a14:backgroundMark x1="60754" y1="41915" x2="74882" y2="35322"/>
                        <a14:backgroundMark x1="67347" y1="32653" x2="75667" y2="31711"/>
                        <a14:backgroundMark x1="35636" y1="40188" x2="46939" y2="36578"/>
                        <a14:backgroundMark x1="46939" y1="36578" x2="47096" y2="3657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713" y="3864294"/>
            <a:ext cx="892050" cy="892050"/>
          </a:xfrm>
          <a:prstGeom prst="rect">
            <a:avLst/>
          </a:prstGeom>
        </p:spPr>
      </p:pic>
      <p:sp>
        <p:nvSpPr>
          <p:cNvPr id="12" name="Round Same-side Corner of Rectangle 11">
            <a:extLst>
              <a:ext uri="{FF2B5EF4-FFF2-40B4-BE49-F238E27FC236}">
                <a16:creationId xmlns:a16="http://schemas.microsoft.com/office/drawing/2014/main" id="{ED357E92-8C92-15EF-B6FF-B5157D38B9A7}"/>
              </a:ext>
            </a:extLst>
          </p:cNvPr>
          <p:cNvSpPr/>
          <p:nvPr/>
        </p:nvSpPr>
        <p:spPr>
          <a:xfrm>
            <a:off x="7506667" y="1135709"/>
            <a:ext cx="4068000" cy="588917"/>
          </a:xfrm>
          <a:prstGeom prst="round2SameRect">
            <a:avLst>
              <a:gd name="adj1" fmla="val 34058"/>
              <a:gd name="adj2" fmla="val 0"/>
            </a:avLst>
          </a:prstGeom>
          <a:solidFill>
            <a:srgbClr val="FFFFFF">
              <a:alpha val="49412"/>
            </a:srgbClr>
          </a:solidFill>
          <a:ln w="38100"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7CDC7E-26AE-B689-5C64-6E9C6084FE6E}"/>
              </a:ext>
            </a:extLst>
          </p:cNvPr>
          <p:cNvSpPr/>
          <p:nvPr/>
        </p:nvSpPr>
        <p:spPr>
          <a:xfrm rot="10800000">
            <a:off x="7487476" y="1008993"/>
            <a:ext cx="4100177" cy="5142988"/>
          </a:xfrm>
          <a:prstGeom prst="roundRect">
            <a:avLst>
              <a:gd name="adj" fmla="val 5132"/>
            </a:avLst>
          </a:prstGeom>
          <a:noFill/>
          <a:ln w="38100">
            <a:solidFill>
              <a:srgbClr val="FFFFFF">
                <a:alpha val="52549"/>
              </a:srgbClr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00031D-231A-F996-3E7D-6C2B62DD440C}"/>
              </a:ext>
            </a:extLst>
          </p:cNvPr>
          <p:cNvSpPr/>
          <p:nvPr/>
        </p:nvSpPr>
        <p:spPr>
          <a:xfrm>
            <a:off x="7777995" y="188258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8BE480-ECDD-A150-E828-51E896314FDF}"/>
              </a:ext>
            </a:extLst>
          </p:cNvPr>
          <p:cNvSpPr/>
          <p:nvPr/>
        </p:nvSpPr>
        <p:spPr>
          <a:xfrm>
            <a:off x="8524692" y="2697241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5F3B91-80F4-32B2-DFA7-E476BBA55B70}"/>
              </a:ext>
            </a:extLst>
          </p:cNvPr>
          <p:cNvSpPr/>
          <p:nvPr/>
        </p:nvSpPr>
        <p:spPr>
          <a:xfrm>
            <a:off x="7777995" y="333995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4F650162-2E9E-14B2-47A5-6400F6E4282B}"/>
              </a:ext>
            </a:extLst>
          </p:cNvPr>
          <p:cNvSpPr txBox="1">
            <a:spLocks/>
          </p:cNvSpPr>
          <p:nvPr/>
        </p:nvSpPr>
        <p:spPr>
          <a:xfrm>
            <a:off x="787756" y="5285944"/>
            <a:ext cx="488383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Tan Jin  |  Platform Engineer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1BB19F-43DC-2330-E808-8B753A4F6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0" b="97061" l="10000" r="90963">
                        <a14:foregroundMark x1="11778" y1="43828" x2="12000" y2="38798"/>
                        <a14:foregroundMark x1="17556" y1="8426" x2="17556" y2="8426"/>
                        <a14:foregroundMark x1="84815" y1="9406" x2="84815" y2="9406"/>
                        <a14:foregroundMark x1="91037" y1="41999" x2="91037" y2="41999"/>
                        <a14:foregroundMark x1="84148" y1="15872" x2="84148" y2="15872"/>
                        <a14:foregroundMark x1="16815" y1="14696" x2="16815" y2="14696"/>
                        <a14:foregroundMark x1="27407" y1="34095" x2="27407" y2="34095"/>
                        <a14:foregroundMark x1="25111" y1="39190" x2="25111" y2="39190"/>
                        <a14:foregroundMark x1="25111" y1="39190" x2="30148" y2="28674"/>
                        <a14:foregroundMark x1="28074" y1="31091" x2="47407" y2="23971"/>
                        <a14:foregroundMark x1="46222" y1="26649" x2="69630" y2="26257"/>
                        <a14:foregroundMark x1="69630" y1="26257" x2="74296" y2="27041"/>
                        <a14:foregroundMark x1="73778" y1="37818" x2="74296" y2="39582"/>
                        <a14:foregroundMark x1="71778" y1="30895" x2="72593" y2="33769"/>
                        <a14:foregroundMark x1="73111" y1="46375" x2="72741" y2="48465"/>
                        <a14:foregroundMark x1="74296" y1="39582" x2="73926" y2="41803"/>
                        <a14:foregroundMark x1="57852" y1="53298" x2="51704" y2="55258"/>
                        <a14:foregroundMark x1="69778" y1="49445" x2="68148" y2="49967"/>
                        <a14:foregroundMark x1="72741" y1="48465" x2="71481" y2="48857"/>
                        <a14:foregroundMark x1="51704" y1="55258" x2="47259" y2="53756"/>
                        <a14:foregroundMark x1="28815" y1="45460" x2="24889" y2="39909"/>
                        <a14:foregroundMark x1="24889" y1="39909" x2="24889" y2="39582"/>
                        <a14:foregroundMark x1="24000" y1="41411" x2="27111" y2="50033"/>
                        <a14:foregroundMark x1="46593" y1="54474" x2="52370" y2="55781"/>
                        <a14:foregroundMark x1="43630" y1="53821" x2="46519" y2="54474"/>
                        <a14:foregroundMark x1="34963" y1="51796" x2="35333" y2="51927"/>
                        <a14:foregroundMark x1="27111" y1="50033" x2="32963" y2="51339"/>
                        <a14:foregroundMark x1="52370" y1="55781" x2="54296" y2="55389"/>
                        <a14:foregroundMark x1="54296" y1="54997" x2="64741" y2="55193"/>
                        <a14:foregroundMark x1="64741" y1="55193" x2="72444" y2="49379"/>
                        <a14:foregroundMark x1="74889" y1="43566" x2="76074" y2="40823"/>
                        <a14:foregroundMark x1="72444" y1="49379" x2="74815" y2="43762"/>
                        <a14:foregroundMark x1="76074" y1="40823" x2="75185" y2="40431"/>
                        <a14:foregroundMark x1="30148" y1="93860" x2="34741" y2="97126"/>
                        <a14:foregroundMark x1="41407" y1="39778" x2="44444" y2="39582"/>
                        <a14:foregroundMark x1="35259" y1="41019" x2="46370" y2="41215"/>
                        <a14:foregroundMark x1="46370" y1="41215" x2="46444" y2="41019"/>
                        <a14:foregroundMark x1="54741" y1="41999" x2="65111" y2="41607"/>
                        <a14:foregroundMark x1="65111" y1="41607" x2="67852" y2="39974"/>
                        <a14:foregroundMark x1="65333" y1="37949" x2="58889" y2="41803"/>
                        <a14:foregroundMark x1="54074" y1="40170" x2="61630" y2="40170"/>
                        <a14:foregroundMark x1="45333" y1="39778" x2="47630" y2="40823"/>
                        <a14:foregroundMark x1="32963" y1="41803" x2="35926" y2="35336"/>
                        <a14:foregroundMark x1="35926" y1="35140" x2="33407" y2="37949"/>
                        <a14:foregroundMark x1="33630" y1="42652" x2="38296" y2="34553"/>
                        <a14:foregroundMark x1="38296" y1="34553" x2="32963" y2="38145"/>
                        <a14:foregroundMark x1="67630" y1="45069" x2="70148" y2="39582"/>
                        <a14:foregroundMark x1="70148" y1="39386" x2="69704" y2="42652"/>
                        <a14:foregroundMark x1="69704" y1="42456" x2="69185" y2="37949"/>
                        <a14:foregroundMark x1="69185" y1="37753" x2="69704" y2="38798"/>
                        <a14:foregroundMark x1="84148" y1="14500" x2="84148" y2="14500"/>
                        <a14:foregroundMark x1="17111" y1="15872" x2="17111" y2="15872"/>
                        <a14:foregroundMark x1="17333" y1="20771" x2="17111" y2="17113"/>
                        <a14:foregroundMark x1="89407" y1="39582" x2="89407" y2="39582"/>
                        <a14:foregroundMark x1="89407" y1="37361" x2="89407" y2="42652"/>
                        <a14:foregroundMark x1="31852" y1="41150" x2="33926" y2="38210"/>
                        <a14:foregroundMark x1="33407" y1="38472" x2="33407" y2="44481"/>
                        <a14:foregroundMark x1="33926" y1="41999" x2="37630" y2="38798"/>
                        <a14:foregroundMark x1="37481" y1="33834" x2="40741" y2="33508"/>
                        <a14:foregroundMark x1="69704" y1="43697" x2="69778" y2="38602"/>
                        <a14:foregroundMark x1="69778" y1="38537" x2="70148" y2="41215"/>
                        <a14:backgroundMark x1="48074" y1="40366" x2="54148" y2="40039"/>
                        <a14:backgroundMark x1="49704" y1="32332" x2="49926" y2="45852"/>
                        <a14:backgroundMark x1="30370" y1="48073" x2="54148" y2="48726"/>
                        <a14:backgroundMark x1="54148" y1="48726" x2="64963" y2="48530"/>
                        <a14:backgroundMark x1="64963" y1="48530" x2="71481" y2="45460"/>
                        <a14:backgroundMark x1="70741" y1="38080" x2="70074" y2="33965"/>
                        <a14:backgroundMark x1="71481" y1="43044" x2="71185" y2="41084"/>
                        <a14:backgroundMark x1="70074" y1="33965" x2="60222" y2="31156"/>
                        <a14:backgroundMark x1="60222" y1="31156" x2="40889" y2="33246"/>
                        <a14:backgroundMark x1="33333" y1="44481" x2="35407" y2="49379"/>
                        <a14:backgroundMark x1="35407" y1="49379" x2="58074" y2="51339"/>
                        <a14:backgroundMark x1="58074" y1="51339" x2="59111" y2="50947"/>
                        <a14:backgroundMark x1="61852" y1="51339" x2="70148" y2="44546"/>
                        <a14:backgroundMark x1="69926" y1="37492" x2="69852" y2="35010"/>
                        <a14:backgroundMark x1="70148" y1="44546" x2="70074" y2="42717"/>
                        <a14:backgroundMark x1="69852" y1="35010" x2="59185" y2="31091"/>
                        <a14:backgroundMark x1="59185" y1="31091" x2="36815" y2="31287"/>
                        <a14:backgroundMark x1="36815" y1="31287" x2="29481" y2="37818"/>
                        <a14:backgroundMark x1="29481" y1="37818" x2="31333" y2="47028"/>
                        <a14:backgroundMark x1="31333" y1="47028" x2="33852" y2="48269"/>
                        <a14:backgroundMark x1="34296" y1="48073" x2="44667" y2="52319"/>
                        <a14:backgroundMark x1="44667" y1="52319" x2="67481" y2="49249"/>
                        <a14:backgroundMark x1="67481" y1="49249" x2="72222" y2="40758"/>
                        <a14:backgroundMark x1="72222" y1="40758" x2="71778" y2="35728"/>
                        <a14:backgroundMark x1="28815" y1="35532" x2="37778" y2="30960"/>
                        <a14:backgroundMark x1="37778" y1="30960" x2="58444" y2="29327"/>
                        <a14:backgroundMark x1="58444" y1="29327" x2="65556" y2="32332"/>
                        <a14:backgroundMark x1="65556" y1="32071" x2="72593" y2="39321"/>
                        <a14:backgroundMark x1="72593" y1="39321" x2="69556" y2="48073"/>
                        <a14:backgroundMark x1="69556" y1="48073" x2="60519" y2="51927"/>
                        <a14:backgroundMark x1="59333" y1="51927" x2="70370" y2="46702"/>
                        <a14:backgroundMark x1="60963" y1="52123" x2="70222" y2="47028"/>
                        <a14:backgroundMark x1="70222" y1="47028" x2="72667" y2="42195"/>
                        <a14:backgroundMark x1="39333" y1="80274" x2="51037" y2="78707"/>
                        <a14:backgroundMark x1="37778" y1="79099" x2="49704" y2="79099"/>
                        <a14:backgroundMark x1="43481" y1="83932" x2="50370" y2="80927"/>
                        <a14:backgroundMark x1="46741" y1="89223" x2="53630" y2="85957"/>
                        <a14:backgroundMark x1="47852" y1="87198" x2="56815" y2="87982"/>
                        <a14:backgroundMark x1="58222" y1="88374" x2="66667" y2="89027"/>
                        <a14:backgroundMark x1="69926" y1="83932" x2="61778" y2="77858"/>
                        <a14:backgroundMark x1="61778" y1="77858" x2="41185" y2="78054"/>
                        <a14:backgroundMark x1="41185" y1="78054" x2="32963" y2="83671"/>
                        <a14:backgroundMark x1="32963" y1="83671" x2="37778" y2="81711"/>
                        <a14:backgroundMark x1="32667" y1="88178" x2="39556" y2="87002"/>
                        <a14:backgroundMark x1="56815" y1="83344" x2="59778" y2="77270"/>
                        <a14:backgroundMark x1="61185" y1="90202" x2="61852" y2="85761"/>
                        <a14:backgroundMark x1="39333" y1="92227" x2="56815" y2="92880"/>
                        <a14:backgroundMark x1="63704" y1="93076" x2="40963" y2="92880"/>
                        <a14:backgroundMark x1="40963" y1="92880" x2="34296" y2="90202"/>
                        <a14:backgroundMark x1="32000" y1="49314" x2="42222" y2="52580"/>
                        <a14:backgroundMark x1="42222" y1="52580" x2="46963" y2="52580"/>
                        <a14:backgroundMark x1="28815" y1="45460" x2="36815" y2="51600"/>
                        <a14:backgroundMark x1="36815" y1="51600" x2="47111" y2="53364"/>
                        <a14:backgroundMark x1="47111" y1="53364" x2="47630" y2="52972"/>
                        <a14:backgroundMark x1="33407" y1="50751" x2="65333" y2="52776"/>
                        <a14:backgroundMark x1="65333" y1="52776" x2="66667" y2="52580"/>
                        <a14:backgroundMark x1="65556" y1="52580" x2="71852" y2="45003"/>
                        <a14:backgroundMark x1="71852" y1="45003" x2="72889" y2="35924"/>
                        <a14:backgroundMark x1="72889" y1="35924" x2="71481" y2="34553"/>
                        <a14:backgroundMark x1="70148" y1="49314" x2="73333" y2="39386"/>
                        <a14:backgroundMark x1="67481" y1="50621" x2="72444" y2="44677"/>
                        <a14:backgroundMark x1="69185" y1="50098" x2="73556" y2="41607"/>
                        <a14:backgroundMark x1="73556" y1="41607" x2="73481" y2="39582"/>
                        <a14:backgroundMark x1="72074" y1="46244" x2="72593" y2="42717"/>
                        <a14:backgroundMark x1="68741" y1="49379" x2="73852" y2="43109"/>
                        <a14:backgroundMark x1="73852" y1="43044" x2="69778" y2="49249"/>
                        <a14:backgroundMark x1="69852" y1="49510" x2="70444" y2="47485"/>
                        <a14:backgroundMark x1="66000" y1="50816" x2="72444" y2="46244"/>
                        <a14:backgroundMark x1="72296" y1="46506" x2="72444" y2="34226"/>
                        <a14:backgroundMark x1="72370" y1="34161" x2="72815" y2="42913"/>
                        <a14:backgroundMark x1="73852" y1="43501" x2="74148" y2="37165"/>
                        <a14:backgroundMark x1="55259" y1="52841" x2="65630" y2="50751"/>
                        <a14:backgroundMark x1="65630" y1="50751" x2="72963" y2="45918"/>
                        <a14:backgroundMark x1="73407" y1="37492" x2="73556" y2="38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869774" y="4372866"/>
            <a:ext cx="1449983" cy="164446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0168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58BB12C4-AC55-0BC4-77B1-4C0804656C7A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9" name="Title 24">
            <a:extLst>
              <a:ext uri="{FF2B5EF4-FFF2-40B4-BE49-F238E27FC236}">
                <a16:creationId xmlns:a16="http://schemas.microsoft.com/office/drawing/2014/main" id="{BF68B6D5-BFDF-95DC-2A63-2CFAD00A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What is React </a:t>
            </a:r>
            <a:r>
              <a:rPr lang="en-US" sz="4000" b="1" dirty="0" err="1">
                <a:solidFill>
                  <a:srgbClr val="002060"/>
                </a:solidFill>
              </a:rPr>
              <a:t>ChatBotify</a:t>
            </a:r>
            <a:r>
              <a:rPr lang="en-US" sz="4000" b="1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5" name="Picture 4" descr="A screenshot of a chat bot&#10;&#10;Description automatically generated">
            <a:extLst>
              <a:ext uri="{FF2B5EF4-FFF2-40B4-BE49-F238E27FC236}">
                <a16:creationId xmlns:a16="http://schemas.microsoft.com/office/drawing/2014/main" id="{76C63CEB-9433-9055-43DF-0464C1D1F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53" y="1222140"/>
            <a:ext cx="10178201" cy="49596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631F97-D1DD-AF38-5291-0BD44C748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1023" r="1583"/>
          <a:stretch/>
        </p:blipFill>
        <p:spPr bwMode="auto">
          <a:xfrm>
            <a:off x="7700608" y="1388149"/>
            <a:ext cx="3090824" cy="46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B114155-5F80-E571-1D64-B4B87FD0A29F}"/>
              </a:ext>
            </a:extLst>
          </p:cNvPr>
          <p:cNvGrpSpPr/>
          <p:nvPr/>
        </p:nvGrpSpPr>
        <p:grpSpPr>
          <a:xfrm>
            <a:off x="1556279" y="5395983"/>
            <a:ext cx="4381825" cy="479754"/>
            <a:chOff x="3167364" y="5382425"/>
            <a:chExt cx="4381825" cy="479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6D1D67-65A5-DCFF-70CF-36B1969D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4286" l="922" r="98848">
                          <a14:foregroundMark x1="44931" y1="82857" x2="29864" y2="85192"/>
                          <a14:foregroundMark x1="5315" y1="53294" x2="1382" y2="2857"/>
                          <a14:foregroundMark x1="55300" y1="34286" x2="55300" y2="34286"/>
                          <a14:foregroundMark x1="47005" y1="54286" x2="47005" y2="54286"/>
                          <a14:foregroundMark x1="34101" y1="60000" x2="34101" y2="60000"/>
                          <a14:foregroundMark x1="30415" y1="28571" x2="30415" y2="28571"/>
                          <a14:foregroundMark x1="30184" y1="28571" x2="30184" y2="28571"/>
                          <a14:foregroundMark x1="30184" y1="11429" x2="30184" y2="11429"/>
                          <a14:foregroundMark x1="54378" y1="37143" x2="54378" y2="37143"/>
                          <a14:foregroundMark x1="59908" y1="22857" x2="59908" y2="22857"/>
                          <a14:foregroundMark x1="94931" y1="25714" x2="94931" y2="25714"/>
                          <a14:foregroundMark x1="97465" y1="37143" x2="97465" y2="37143"/>
                          <a14:foregroundMark x1="97696" y1="40000" x2="97696" y2="40000"/>
                          <a14:foregroundMark x1="97926" y1="42857" x2="97926" y2="42857"/>
                          <a14:foregroundMark x1="99078" y1="51429" x2="99078" y2="51429"/>
                          <a14:foregroundMark x1="93548" y1="22857" x2="93548" y2="22857"/>
                          <a14:foregroundMark x1="94931" y1="34286" x2="94931" y2="34286"/>
                          <a14:backgroundMark x1="15438" y1="97143" x2="15438" y2="97143"/>
                          <a14:backgroundMark x1="10138" y1="97143" x2="10138" y2="97143"/>
                          <a14:backgroundMark x1="17051" y1="97143" x2="8756" y2="94286"/>
                          <a14:backgroundMark x1="22350" y1="94286" x2="17742" y2="97143"/>
                          <a14:backgroundMark x1="27650" y1="97143" x2="27650" y2="97143"/>
                          <a14:backgroundMark x1="26498" y1="97143" x2="15438" y2="94286"/>
                          <a14:backgroundMark x1="8525" y1="94286" x2="5069" y2="94286"/>
                          <a14:backgroundMark x1="30184" y1="91429" x2="26037" y2="91429"/>
                          <a14:backgroundMark x1="8065" y1="91429" x2="7373" y2="91429"/>
                          <a14:backgroundMark x1="8756" y1="91429" x2="7834" y2="94286"/>
                          <a14:backgroundMark x1="8295" y1="91429" x2="8756" y2="91429"/>
                          <a14:backgroundMark x1="461" y1="8571" x2="691" y2="5714"/>
                          <a14:backgroundMark x1="922" y1="5714" x2="0" y2="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530" y="5542496"/>
              <a:ext cx="4080659" cy="319683"/>
            </a:xfrm>
            <a:prstGeom prst="rect">
              <a:avLst/>
            </a:prstGeom>
          </p:spPr>
        </p:pic>
        <p:pic>
          <p:nvPicPr>
            <p:cNvPr id="8" name="Picture 7" descr="A screenshot of a chat bot&#10;&#10;Description automatically generated">
              <a:extLst>
                <a:ext uri="{FF2B5EF4-FFF2-40B4-BE49-F238E27FC236}">
                  <a16:creationId xmlns:a16="http://schemas.microsoft.com/office/drawing/2014/main" id="{377BC499-2F79-19EA-702F-6955E1E82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11" t="22295" r="35520" b="68503"/>
            <a:stretch/>
          </p:blipFill>
          <p:spPr>
            <a:xfrm>
              <a:off x="5052951" y="5388363"/>
              <a:ext cx="480950" cy="166009"/>
            </a:xfrm>
            <a:prstGeom prst="rect">
              <a:avLst/>
            </a:prstGeom>
          </p:spPr>
        </p:pic>
        <p:pic>
          <p:nvPicPr>
            <p:cNvPr id="10" name="Picture 9" descr="A screenshot of a chat bot&#10;&#10;Description automatically generated">
              <a:extLst>
                <a:ext uri="{FF2B5EF4-FFF2-40B4-BE49-F238E27FC236}">
                  <a16:creationId xmlns:a16="http://schemas.microsoft.com/office/drawing/2014/main" id="{07EF2F40-8104-6431-4A27-04FBF73A4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11" t="22295" r="35520" b="68503"/>
            <a:stretch/>
          </p:blipFill>
          <p:spPr>
            <a:xfrm>
              <a:off x="3384468" y="5382425"/>
              <a:ext cx="301166" cy="166009"/>
            </a:xfrm>
            <a:prstGeom prst="rect">
              <a:avLst/>
            </a:prstGeom>
          </p:spPr>
        </p:pic>
        <p:pic>
          <p:nvPicPr>
            <p:cNvPr id="11" name="Picture 10" descr="A screenshot of a chat bot&#10;&#10;Description automatically generated">
              <a:extLst>
                <a:ext uri="{FF2B5EF4-FFF2-40B4-BE49-F238E27FC236}">
                  <a16:creationId xmlns:a16="http://schemas.microsoft.com/office/drawing/2014/main" id="{2968A3AD-EC16-ED2D-5148-284F1F4C4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11" t="22295" r="35520" b="68503"/>
            <a:stretch/>
          </p:blipFill>
          <p:spPr>
            <a:xfrm>
              <a:off x="3167364" y="5459491"/>
              <a:ext cx="301166" cy="1660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81F313-FE59-5E77-7909-A3A26A242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4286" l="922" r="98848">
                          <a14:foregroundMark x1="44931" y1="82857" x2="29864" y2="85192"/>
                          <a14:foregroundMark x1="5315" y1="53294" x2="1382" y2="2857"/>
                          <a14:foregroundMark x1="55300" y1="34286" x2="55300" y2="34286"/>
                          <a14:foregroundMark x1="47005" y1="54286" x2="47005" y2="54286"/>
                          <a14:foregroundMark x1="34101" y1="60000" x2="34101" y2="60000"/>
                          <a14:foregroundMark x1="30415" y1="28571" x2="30415" y2="28571"/>
                          <a14:foregroundMark x1="30184" y1="28571" x2="30184" y2="28571"/>
                          <a14:foregroundMark x1="30184" y1="11429" x2="30184" y2="11429"/>
                          <a14:foregroundMark x1="54378" y1="37143" x2="54378" y2="37143"/>
                          <a14:foregroundMark x1="59908" y1="22857" x2="59908" y2="22857"/>
                          <a14:foregroundMark x1="94931" y1="25714" x2="94931" y2="25714"/>
                          <a14:foregroundMark x1="97465" y1="37143" x2="97465" y2="37143"/>
                          <a14:foregroundMark x1="97696" y1="40000" x2="97696" y2="40000"/>
                          <a14:foregroundMark x1="97926" y1="42857" x2="97926" y2="42857"/>
                          <a14:foregroundMark x1="99078" y1="51429" x2="99078" y2="51429"/>
                          <a14:foregroundMark x1="93548" y1="22857" x2="93548" y2="22857"/>
                          <a14:foregroundMark x1="94931" y1="34286" x2="94931" y2="34286"/>
                          <a14:backgroundMark x1="15438" y1="97143" x2="15438" y2="97143"/>
                          <a14:backgroundMark x1="10138" y1="97143" x2="10138" y2="97143"/>
                          <a14:backgroundMark x1="17051" y1="97143" x2="8756" y2="94286"/>
                          <a14:backgroundMark x1="22350" y1="94286" x2="17742" y2="97143"/>
                          <a14:backgroundMark x1="27650" y1="97143" x2="27650" y2="97143"/>
                          <a14:backgroundMark x1="26498" y1="97143" x2="15438" y2="94286"/>
                          <a14:backgroundMark x1="8525" y1="94286" x2="5069" y2="94286"/>
                          <a14:backgroundMark x1="30184" y1="91429" x2="26037" y2="91429"/>
                          <a14:backgroundMark x1="8065" y1="91429" x2="7373" y2="91429"/>
                          <a14:backgroundMark x1="8756" y1="91429" x2="7834" y2="94286"/>
                          <a14:backgroundMark x1="8295" y1="91429" x2="8756" y2="91429"/>
                          <a14:backgroundMark x1="461" y1="8571" x2="691" y2="5714"/>
                          <a14:backgroundMark x1="922" y1="5714" x2="0" y2="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14" r="45902" b="85698"/>
            <a:stretch/>
          </p:blipFill>
          <p:spPr>
            <a:xfrm>
              <a:off x="3434908" y="5538002"/>
              <a:ext cx="142173" cy="45719"/>
            </a:xfrm>
            <a:prstGeom prst="rect">
              <a:avLst/>
            </a:prstGeom>
          </p:spPr>
        </p:pic>
        <p:pic>
          <p:nvPicPr>
            <p:cNvPr id="13" name="Picture 12" descr="A screenshot of a chat bot&#10;&#10;Description automatically generated">
              <a:extLst>
                <a:ext uri="{FF2B5EF4-FFF2-40B4-BE49-F238E27FC236}">
                  <a16:creationId xmlns:a16="http://schemas.microsoft.com/office/drawing/2014/main" id="{383E324B-4CDC-30B7-5C43-C4294BF40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11" t="22295" r="35520" b="68503"/>
            <a:stretch/>
          </p:blipFill>
          <p:spPr>
            <a:xfrm>
              <a:off x="3270340" y="5388362"/>
              <a:ext cx="301166" cy="166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91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4">
            <a:extLst>
              <a:ext uri="{FF2B5EF4-FFF2-40B4-BE49-F238E27FC236}">
                <a16:creationId xmlns:a16="http://schemas.microsoft.com/office/drawing/2014/main" id="{0B87098F-3741-F66A-5101-235D7755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Themes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EA0D84F-8FDD-3848-89CB-7C16E694F7CC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901CB4-14E4-2794-72A0-68D3CB5C2A3E}"/>
              </a:ext>
            </a:extLst>
          </p:cNvPr>
          <p:cNvGrpSpPr/>
          <p:nvPr/>
        </p:nvGrpSpPr>
        <p:grpSpPr>
          <a:xfrm>
            <a:off x="719821" y="1896862"/>
            <a:ext cx="10602775" cy="3310599"/>
            <a:chOff x="719821" y="1896862"/>
            <a:chExt cx="10602775" cy="3310599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FFFD468A-9933-8231-3ED5-F48FC43704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" t="1770" r="1328" b="1687"/>
            <a:stretch/>
          </p:blipFill>
          <p:spPr bwMode="auto">
            <a:xfrm>
              <a:off x="6279399" y="1901830"/>
              <a:ext cx="2285288" cy="3305631"/>
            </a:xfrm>
            <a:prstGeom prst="roundRect">
              <a:avLst>
                <a:gd name="adj" fmla="val 2285"/>
              </a:avLst>
            </a:prstGeom>
            <a:noFill/>
            <a:effectLst>
              <a:outerShdw blurRad="428590" sx="106000" sy="106000" algn="tl" rotWithShape="0">
                <a:prstClr val="black">
                  <a:alpha val="17324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>
              <a:extLst>
                <a:ext uri="{FF2B5EF4-FFF2-40B4-BE49-F238E27FC236}">
                  <a16:creationId xmlns:a16="http://schemas.microsoft.com/office/drawing/2014/main" id="{3FB9D2AA-B15D-E01C-0CE0-A952F0C38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8" t="5073" r="4274" b="2937"/>
            <a:stretch/>
          </p:blipFill>
          <p:spPr bwMode="auto">
            <a:xfrm>
              <a:off x="9050236" y="1896862"/>
              <a:ext cx="2272360" cy="3305629"/>
            </a:xfrm>
            <a:prstGeom prst="roundRect">
              <a:avLst>
                <a:gd name="adj" fmla="val 2285"/>
              </a:avLst>
            </a:prstGeom>
            <a:noFill/>
            <a:effectLst>
              <a:outerShdw blurRad="428590" sx="106000" sy="106000" algn="tl" rotWithShape="0">
                <a:prstClr val="black">
                  <a:alpha val="17324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0" name="Picture 10">
              <a:extLst>
                <a:ext uri="{FF2B5EF4-FFF2-40B4-BE49-F238E27FC236}">
                  <a16:creationId xmlns:a16="http://schemas.microsoft.com/office/drawing/2014/main" id="{C7F99C3D-432D-BE10-50EC-4BA66F7C34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" t="1800" r="2434" b="1518"/>
            <a:stretch/>
          </p:blipFill>
          <p:spPr bwMode="auto">
            <a:xfrm>
              <a:off x="3541227" y="1896862"/>
              <a:ext cx="2252623" cy="3305629"/>
            </a:xfrm>
            <a:prstGeom prst="roundRect">
              <a:avLst>
                <a:gd name="adj" fmla="val 2285"/>
              </a:avLst>
            </a:prstGeom>
            <a:noFill/>
            <a:effectLst>
              <a:outerShdw blurRad="428590" sx="106000" sy="106000" algn="tl" rotWithShape="0">
                <a:prstClr val="black">
                  <a:alpha val="17324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screenshot of a chat&#10;&#10;Description automatically generated">
              <a:extLst>
                <a:ext uri="{FF2B5EF4-FFF2-40B4-BE49-F238E27FC236}">
                  <a16:creationId xmlns:a16="http://schemas.microsoft.com/office/drawing/2014/main" id="{C38AFFDC-085D-1795-30A5-739848D4B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3" t="1837" r="3594" b="2166"/>
            <a:stretch/>
          </p:blipFill>
          <p:spPr>
            <a:xfrm>
              <a:off x="719821" y="1896863"/>
              <a:ext cx="2263218" cy="3305629"/>
            </a:xfrm>
            <a:prstGeom prst="roundRect">
              <a:avLst>
                <a:gd name="adj" fmla="val 2285"/>
              </a:avLst>
            </a:prstGeom>
            <a:noFill/>
            <a:effectLst>
              <a:outerShdw blurRad="428590" sx="106000" sy="106000" algn="tl" rotWithShape="0">
                <a:prstClr val="black">
                  <a:alpha val="17324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694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CC6DD-5AD2-D61D-9BA2-68751DAD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4">
            <a:extLst>
              <a:ext uri="{FF2B5EF4-FFF2-40B4-BE49-F238E27FC236}">
                <a16:creationId xmlns:a16="http://schemas.microsoft.com/office/drawing/2014/main" id="{E5035E34-0691-B909-FE07-5EDB013B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245821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Naive Solutions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7B4B901-9E6A-8C67-1691-4968062572D2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FCA608-A64C-95B7-EE25-907E32B5F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40402"/>
              </p:ext>
            </p:extLst>
          </p:nvPr>
        </p:nvGraphicFramePr>
        <p:xfrm>
          <a:off x="1360584" y="1477926"/>
          <a:ext cx="9470832" cy="439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6944">
                  <a:extLst>
                    <a:ext uri="{9D8B030D-6E8A-4147-A177-3AD203B41FA5}">
                      <a16:colId xmlns:a16="http://schemas.microsoft.com/office/drawing/2014/main" val="401189533"/>
                    </a:ext>
                  </a:extLst>
                </a:gridCol>
                <a:gridCol w="3156944">
                  <a:extLst>
                    <a:ext uri="{9D8B030D-6E8A-4147-A177-3AD203B41FA5}">
                      <a16:colId xmlns:a16="http://schemas.microsoft.com/office/drawing/2014/main" val="3051347217"/>
                    </a:ext>
                  </a:extLst>
                </a:gridCol>
                <a:gridCol w="3156944">
                  <a:extLst>
                    <a:ext uri="{9D8B030D-6E8A-4147-A177-3AD203B41FA5}">
                      <a16:colId xmlns:a16="http://schemas.microsoft.com/office/drawing/2014/main" val="3172087715"/>
                    </a:ext>
                  </a:extLst>
                </a:gridCol>
              </a:tblGrid>
              <a:tr h="7974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Solutions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Advantages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Disadvantages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277728"/>
                  </a:ext>
                </a:extLst>
              </a:tr>
              <a:tr h="18606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Pre-make themes and add them </a:t>
                      </a:r>
                      <a:r>
                        <a:rPr lang="en-US" b="1" dirty="0"/>
                        <a:t>directly inside the chatbot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Straightforward</a:t>
                      </a:r>
                      <a:r>
                        <a:rPr lang="en-US" dirty="0"/>
                        <a:t>, simple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Easy to use</a:t>
                      </a:r>
                      <a:r>
                        <a:rPr lang="en-US" dirty="0"/>
                        <a:t>, users simply specify the theme to be loaded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Unsustainable, library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bloats overtime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Redundant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package updates for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all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402763"/>
                  </a:ext>
                </a:extLst>
              </a:tr>
              <a:tr h="6578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Create a themes </a:t>
                      </a:r>
                      <a:r>
                        <a:rPr lang="en-US" b="1" dirty="0"/>
                        <a:t>extension 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Mitigates library bloat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More </a:t>
                      </a:r>
                      <a:r>
                        <a:rPr lang="en-US" b="1" dirty="0"/>
                        <a:t>implementation and maintenance </a:t>
                      </a:r>
                      <a:r>
                        <a:rPr lang="en-US" b="0" dirty="0"/>
                        <a:t>effort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Additional steps </a:t>
                      </a:r>
                      <a:r>
                        <a:rPr lang="en-US" b="0" dirty="0"/>
                        <a:t>for</a:t>
                      </a:r>
                      <a:r>
                        <a:rPr lang="en-US" b="1" dirty="0"/>
                        <a:t> </a:t>
                      </a:r>
                      <a:r>
                        <a:rPr lang="en-US" dirty="0"/>
                        <a:t>users to install extension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Redundant</a:t>
                      </a:r>
                      <a:r>
                        <a:rPr lang="en-US" dirty="0"/>
                        <a:t> package updates for </a:t>
                      </a:r>
                      <a:r>
                        <a:rPr lang="en-US" b="1" dirty="0"/>
                        <a:t>theme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6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98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9F14B-100B-7358-90D8-6D2245A0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5307D6A8-2372-05F7-848A-FE074D708F92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9" name="Title 24">
            <a:extLst>
              <a:ext uri="{FF2B5EF4-FFF2-40B4-BE49-F238E27FC236}">
                <a16:creationId xmlns:a16="http://schemas.microsoft.com/office/drawing/2014/main" id="{94210DFD-E643-990F-12E1-82E59AB5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What is </a:t>
            </a:r>
            <a:r>
              <a:rPr lang="en-US" sz="4000" b="1" dirty="0" err="1">
                <a:solidFill>
                  <a:srgbClr val="002060"/>
                </a:solidFill>
              </a:rPr>
              <a:t>GitOps</a:t>
            </a:r>
            <a:r>
              <a:rPr lang="en-US" sz="4000" b="1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3" name="Picture 2" descr="A red and black sign&#10;&#10;Description automatically generated">
            <a:extLst>
              <a:ext uri="{FF2B5EF4-FFF2-40B4-BE49-F238E27FC236}">
                <a16:creationId xmlns:a16="http://schemas.microsoft.com/office/drawing/2014/main" id="{A31BC296-C33A-50DB-6465-07C62CF4D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25" y="3074021"/>
            <a:ext cx="1347289" cy="1347289"/>
          </a:xfrm>
          <a:prstGeom prst="rect">
            <a:avLst/>
          </a:prstGeom>
        </p:spPr>
      </p:pic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343908C4-FAB9-D65F-FA69-4A75102B6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409" y="1726732"/>
            <a:ext cx="1347289" cy="1347289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6BE4F35E-F748-E9C5-5EC4-1687FDB8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408" y="4224160"/>
            <a:ext cx="1347289" cy="1347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C91194-AE4F-4BFA-B468-92ECB5E014FB}"/>
              </a:ext>
            </a:extLst>
          </p:cNvPr>
          <p:cNvSpPr txBox="1"/>
          <p:nvPr/>
        </p:nvSpPr>
        <p:spPr>
          <a:xfrm>
            <a:off x="290379" y="3035987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Infra as Code (</a:t>
            </a:r>
            <a:r>
              <a:rPr lang="en-US" sz="1600" dirty="0" err="1"/>
              <a:t>IaC</a:t>
            </a:r>
            <a:r>
              <a:rPr lang="en-US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ED26D-8235-77B6-91C5-05FFB534535D}"/>
              </a:ext>
            </a:extLst>
          </p:cNvPr>
          <p:cNvSpPr txBox="1"/>
          <p:nvPr/>
        </p:nvSpPr>
        <p:spPr>
          <a:xfrm>
            <a:off x="290378" y="5571449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Config as Code (</a:t>
            </a:r>
            <a:r>
              <a:rPr lang="en-US" sz="1600" dirty="0" err="1"/>
              <a:t>IaC</a:t>
            </a:r>
            <a:r>
              <a:rPr lang="en-US" sz="1600" dirty="0"/>
              <a:t>)</a:t>
            </a:r>
          </a:p>
        </p:txBody>
      </p:sp>
      <p:pic>
        <p:nvPicPr>
          <p:cNvPr id="17" name="Picture 16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61C8261A-C9C0-34C1-6D79-769B0DEF4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76" y="3074021"/>
            <a:ext cx="1398340" cy="1361122"/>
          </a:xfrm>
          <a:prstGeom prst="rect">
            <a:avLst/>
          </a:prstGeom>
        </p:spPr>
      </p:pic>
      <p:pic>
        <p:nvPicPr>
          <p:cNvPr id="19" name="Graphic 18" descr="Repeat outline">
            <a:extLst>
              <a:ext uri="{FF2B5EF4-FFF2-40B4-BE49-F238E27FC236}">
                <a16:creationId xmlns:a16="http://schemas.microsoft.com/office/drawing/2014/main" id="{0F8A6CD3-E85B-3F82-925F-3206D84EB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7274" y="3181644"/>
            <a:ext cx="1132042" cy="11320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FE2BD8-B813-950F-BCCC-3308C99EA3E6}"/>
              </a:ext>
            </a:extLst>
          </p:cNvPr>
          <p:cNvCxnSpPr>
            <a:cxnSpLocks/>
          </p:cNvCxnSpPr>
          <p:nvPr/>
        </p:nvCxnSpPr>
        <p:spPr>
          <a:xfrm>
            <a:off x="2552416" y="2586497"/>
            <a:ext cx="1323709" cy="638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175D77-EA57-77CF-0A77-FFB181E2C72F}"/>
              </a:ext>
            </a:extLst>
          </p:cNvPr>
          <p:cNvCxnSpPr>
            <a:cxnSpLocks/>
          </p:cNvCxnSpPr>
          <p:nvPr/>
        </p:nvCxnSpPr>
        <p:spPr>
          <a:xfrm flipV="1">
            <a:off x="2552416" y="4224160"/>
            <a:ext cx="1323709" cy="588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832D8E-607B-E183-F865-06DD630764D2}"/>
              </a:ext>
            </a:extLst>
          </p:cNvPr>
          <p:cNvCxnSpPr>
            <a:cxnSpLocks/>
          </p:cNvCxnSpPr>
          <p:nvPr/>
        </p:nvCxnSpPr>
        <p:spPr>
          <a:xfrm>
            <a:off x="5447133" y="3747665"/>
            <a:ext cx="1012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0C2A93-EDB3-CBF5-C2AE-6A156E1F46B1}"/>
              </a:ext>
            </a:extLst>
          </p:cNvPr>
          <p:cNvCxnSpPr>
            <a:cxnSpLocks/>
          </p:cNvCxnSpPr>
          <p:nvPr/>
        </p:nvCxnSpPr>
        <p:spPr>
          <a:xfrm>
            <a:off x="8011992" y="3754582"/>
            <a:ext cx="1012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1E3A2E-33CF-95AC-1BCA-D1E7CE364748}"/>
              </a:ext>
            </a:extLst>
          </p:cNvPr>
          <p:cNvSpPr txBox="1"/>
          <p:nvPr/>
        </p:nvSpPr>
        <p:spPr>
          <a:xfrm>
            <a:off x="3185096" y="4479203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E6BB1-4AA0-78F5-AAE3-D72FA6707DF3}"/>
              </a:ext>
            </a:extLst>
          </p:cNvPr>
          <p:cNvSpPr txBox="1"/>
          <p:nvPr/>
        </p:nvSpPr>
        <p:spPr>
          <a:xfrm>
            <a:off x="5878622" y="4435143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Automation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EB047-F1E7-66BA-99F9-695F9CABCAC5}"/>
              </a:ext>
            </a:extLst>
          </p:cNvPr>
          <p:cNvSpPr txBox="1"/>
          <p:nvPr/>
        </p:nvSpPr>
        <p:spPr>
          <a:xfrm>
            <a:off x="8597673" y="4442060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Application State</a:t>
            </a:r>
          </a:p>
        </p:txBody>
      </p:sp>
    </p:spTree>
    <p:extLst>
      <p:ext uri="{BB962C8B-B14F-4D97-AF65-F5344CB8AC3E}">
        <p14:creationId xmlns:p14="http://schemas.microsoft.com/office/powerpoint/2010/main" val="218647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579E1-A08E-100E-728C-28D0AF39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>
            <a:extLst>
              <a:ext uri="{FF2B5EF4-FFF2-40B4-BE49-F238E27FC236}">
                <a16:creationId xmlns:a16="http://schemas.microsoft.com/office/drawing/2014/main" id="{1F5B6309-E169-FCFA-8082-15B48AEB9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73" r="4274" b="2937"/>
          <a:stretch/>
        </p:blipFill>
        <p:spPr bwMode="auto">
          <a:xfrm>
            <a:off x="10201713" y="1751054"/>
            <a:ext cx="827483" cy="1203750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4">
            <a:extLst>
              <a:ext uri="{FF2B5EF4-FFF2-40B4-BE49-F238E27FC236}">
                <a16:creationId xmlns:a16="http://schemas.microsoft.com/office/drawing/2014/main" id="{192FA906-7068-AC79-9B68-C7DE5EE3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</a:t>
            </a:r>
            <a:r>
              <a:rPr lang="en-US" sz="4000" b="1" dirty="0" err="1">
                <a:solidFill>
                  <a:srgbClr val="002060"/>
                </a:solidFill>
              </a:rPr>
              <a:t>GitOps</a:t>
            </a:r>
            <a:r>
              <a:rPr lang="en-US" sz="4000" b="1" dirty="0">
                <a:solidFill>
                  <a:srgbClr val="002060"/>
                </a:solidFill>
              </a:rPr>
              <a:t>-Inspired Solution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C11898-ADCD-9529-5D07-B3BDA7D206CC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28290965-21AF-EE64-263C-C3894D04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75" y="3197085"/>
            <a:ext cx="1347289" cy="134728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A06DC-03CF-F0C5-9D6C-BB3799F2438E}"/>
              </a:ext>
            </a:extLst>
          </p:cNvPr>
          <p:cNvCxnSpPr>
            <a:cxnSpLocks/>
          </p:cNvCxnSpPr>
          <p:nvPr/>
        </p:nvCxnSpPr>
        <p:spPr>
          <a:xfrm flipV="1">
            <a:off x="7815825" y="2650601"/>
            <a:ext cx="1561524" cy="1138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36CA7E-07BF-AFAD-1474-279188FF3C34}"/>
              </a:ext>
            </a:extLst>
          </p:cNvPr>
          <p:cNvSpPr txBox="1"/>
          <p:nvPr/>
        </p:nvSpPr>
        <p:spPr>
          <a:xfrm>
            <a:off x="2850943" y="4699940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B2116-A922-CD5F-3ADC-1D7EED694D82}"/>
              </a:ext>
            </a:extLst>
          </p:cNvPr>
          <p:cNvSpPr txBox="1"/>
          <p:nvPr/>
        </p:nvSpPr>
        <p:spPr>
          <a:xfrm>
            <a:off x="325046" y="4704908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Themes Config as Code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56AB4C-F978-AAC2-21B4-F532614329E6}"/>
              </a:ext>
            </a:extLst>
          </p:cNvPr>
          <p:cNvCxnSpPr>
            <a:cxnSpLocks/>
          </p:cNvCxnSpPr>
          <p:nvPr/>
        </p:nvCxnSpPr>
        <p:spPr>
          <a:xfrm>
            <a:off x="2344927" y="3950996"/>
            <a:ext cx="1012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2FC852F1-9B72-74E1-4AC3-CEB3256E7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349" y="1954837"/>
            <a:ext cx="914400" cy="914400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B6807DAF-FBBC-55A7-1C0C-4D9C8F786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349" y="3403060"/>
            <a:ext cx="914400" cy="91440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ED4CB07-7503-4B3C-9A54-1CEA1CD68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349" y="4851282"/>
            <a:ext cx="914400" cy="914400"/>
          </a:xfrm>
          <a:prstGeom prst="rect">
            <a:avLst/>
          </a:prstGeom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C5A36B8E-900A-F3C7-B681-951389F6E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1770" r="1328" b="1687"/>
          <a:stretch/>
        </p:blipFill>
        <p:spPr bwMode="auto">
          <a:xfrm>
            <a:off x="10197005" y="3258384"/>
            <a:ext cx="832191" cy="1203751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D7915F44-A1A6-3283-FD08-503FD0F74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1800" r="2434" b="1518"/>
          <a:stretch/>
        </p:blipFill>
        <p:spPr bwMode="auto">
          <a:xfrm>
            <a:off x="10197005" y="4851282"/>
            <a:ext cx="820296" cy="1203750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0BF146-4A76-0F5E-9DDB-F6821ED79060}"/>
              </a:ext>
            </a:extLst>
          </p:cNvPr>
          <p:cNvCxnSpPr>
            <a:cxnSpLocks/>
          </p:cNvCxnSpPr>
          <p:nvPr/>
        </p:nvCxnSpPr>
        <p:spPr>
          <a:xfrm>
            <a:off x="5120922" y="3950996"/>
            <a:ext cx="1012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11AA3045-0B7C-64BE-8D48-EDCADC4CE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994" y="3335049"/>
            <a:ext cx="1231893" cy="1231893"/>
          </a:xfrm>
          <a:prstGeom prst="rect">
            <a:avLst/>
          </a:prstGeom>
        </p:spPr>
      </p:pic>
      <p:pic>
        <p:nvPicPr>
          <p:cNvPr id="59" name="Picture 6" descr="jsDelivr Pricing, Alternatives &amp; More 2024 | Capterra">
            <a:extLst>
              <a:ext uri="{FF2B5EF4-FFF2-40B4-BE49-F238E27FC236}">
                <a16:creationId xmlns:a16="http://schemas.microsoft.com/office/drawing/2014/main" id="{B9854C61-DA07-161F-71D5-FF43AED6F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4070"/>
          <a:stretch/>
        </p:blipFill>
        <p:spPr bwMode="auto">
          <a:xfrm>
            <a:off x="6166507" y="2928911"/>
            <a:ext cx="1561524" cy="21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F9D2CE2-9802-1794-44C6-64874F7CF40D}"/>
              </a:ext>
            </a:extLst>
          </p:cNvPr>
          <p:cNvSpPr txBox="1"/>
          <p:nvPr/>
        </p:nvSpPr>
        <p:spPr>
          <a:xfrm>
            <a:off x="5608609" y="4699940"/>
            <a:ext cx="272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JsDelivr</a:t>
            </a:r>
            <a:endParaRPr lang="en-US" sz="1600" dirty="0"/>
          </a:p>
        </p:txBody>
      </p:sp>
      <p:cxnSp>
        <p:nvCxnSpPr>
          <p:cNvPr id="3075" name="Straight Arrow Connector 3074">
            <a:extLst>
              <a:ext uri="{FF2B5EF4-FFF2-40B4-BE49-F238E27FC236}">
                <a16:creationId xmlns:a16="http://schemas.microsoft.com/office/drawing/2014/main" id="{709C6763-9B95-ADC6-E4D8-78A304187B6B}"/>
              </a:ext>
            </a:extLst>
          </p:cNvPr>
          <p:cNvCxnSpPr>
            <a:cxnSpLocks/>
          </p:cNvCxnSpPr>
          <p:nvPr/>
        </p:nvCxnSpPr>
        <p:spPr>
          <a:xfrm>
            <a:off x="7815825" y="3970115"/>
            <a:ext cx="1561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8" name="Straight Arrow Connector 3077">
            <a:extLst>
              <a:ext uri="{FF2B5EF4-FFF2-40B4-BE49-F238E27FC236}">
                <a16:creationId xmlns:a16="http://schemas.microsoft.com/office/drawing/2014/main" id="{EDC26C8B-0220-00E5-DD3F-B8DDD26105D1}"/>
              </a:ext>
            </a:extLst>
          </p:cNvPr>
          <p:cNvCxnSpPr>
            <a:cxnSpLocks/>
          </p:cNvCxnSpPr>
          <p:nvPr/>
        </p:nvCxnSpPr>
        <p:spPr>
          <a:xfrm>
            <a:off x="7815825" y="4178460"/>
            <a:ext cx="1561524" cy="1203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8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2523-3904-B78B-6323-3B18DFC3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4">
            <a:extLst>
              <a:ext uri="{FF2B5EF4-FFF2-40B4-BE49-F238E27FC236}">
                <a16:creationId xmlns:a16="http://schemas.microsoft.com/office/drawing/2014/main" id="{E5A8C47D-BB47-A2D7-92EF-65C93273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</a:t>
            </a:r>
            <a:r>
              <a:rPr lang="en-US" sz="4000" b="1" dirty="0" err="1">
                <a:solidFill>
                  <a:srgbClr val="002060"/>
                </a:solidFill>
              </a:rPr>
              <a:t>GitOps</a:t>
            </a:r>
            <a:r>
              <a:rPr lang="en-US" sz="4000" b="1" dirty="0">
                <a:solidFill>
                  <a:srgbClr val="002060"/>
                </a:solidFill>
              </a:rPr>
              <a:t>-Inspired Solution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5C8E6DC-346C-06D9-8A55-A04602872D0F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12" name="Subtitle 8">
            <a:extLst>
              <a:ext uri="{FF2B5EF4-FFF2-40B4-BE49-F238E27FC236}">
                <a16:creationId xmlns:a16="http://schemas.microsoft.com/office/drawing/2014/main" id="{C115F803-D77F-3B84-3DA5-6A90468E40D7}"/>
              </a:ext>
            </a:extLst>
          </p:cNvPr>
          <p:cNvSpPr txBox="1">
            <a:spLocks/>
          </p:cNvSpPr>
          <p:nvPr/>
        </p:nvSpPr>
        <p:spPr>
          <a:xfrm>
            <a:off x="766395" y="1794077"/>
            <a:ext cx="4882050" cy="2951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002060"/>
                </a:solidFill>
              </a:rPr>
              <a:t>Advantages: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2060"/>
                </a:solidFill>
              </a:rPr>
              <a:t>Vastly improved user experience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Mitigated library bloat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Easy to use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Encourages open-source contributions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85B94FDC-82E4-C4B1-3104-7E5983D4E365}"/>
              </a:ext>
            </a:extLst>
          </p:cNvPr>
          <p:cNvSpPr txBox="1">
            <a:spLocks/>
          </p:cNvSpPr>
          <p:nvPr/>
        </p:nvSpPr>
        <p:spPr>
          <a:xfrm>
            <a:off x="766395" y="4745603"/>
            <a:ext cx="4882050" cy="17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060"/>
                </a:solidFill>
              </a:rPr>
              <a:t>Disadvantages: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Additional one-time effort to setup the themes repository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D6659D-49A6-470B-90D0-CAD74022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65" y="1712240"/>
            <a:ext cx="5704840" cy="44143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8DA138-87BE-3607-348D-7DE255D75348}"/>
              </a:ext>
            </a:extLst>
          </p:cNvPr>
          <p:cNvSpPr txBox="1"/>
          <p:nvPr/>
        </p:nvSpPr>
        <p:spPr>
          <a:xfrm>
            <a:off x="1473200" y="-1432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3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9BEAFA-F083-7418-5E76-8AAEA15721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53B1C6">
                  <a:lumMod val="81000"/>
                </a:srgbClr>
              </a:gs>
              <a:gs pos="57000">
                <a:srgbClr val="2F34A0">
                  <a:lumMod val="83000"/>
                </a:srgbClr>
              </a:gs>
              <a:gs pos="89000">
                <a:srgbClr val="52108B">
                  <a:lumMod val="62054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2F28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088" y="2117363"/>
            <a:ext cx="6612835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Thank You!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CBF6D-7D31-BC96-2A23-78F0D981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53" l="9890" r="90424">
                        <a14:foregroundMark x1="90424" y1="27473" x2="87441" y2="32653"/>
                        <a14:backgroundMark x1="17582" y1="44898" x2="41130" y2="41915"/>
                        <a14:backgroundMark x1="60754" y1="41915" x2="74882" y2="35322"/>
                        <a14:backgroundMark x1="67347" y1="32653" x2="75667" y2="31711"/>
                        <a14:backgroundMark x1="35636" y1="40188" x2="46939" y2="36578"/>
                        <a14:backgroundMark x1="46939" y1="36578" x2="47096" y2="3657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86" y="3612913"/>
            <a:ext cx="892050" cy="892050"/>
          </a:xfrm>
          <a:prstGeom prst="rect">
            <a:avLst/>
          </a:prstGeom>
        </p:spPr>
      </p:pic>
      <p:sp>
        <p:nvSpPr>
          <p:cNvPr id="12" name="Round Same-side Corner of Rectangle 11">
            <a:extLst>
              <a:ext uri="{FF2B5EF4-FFF2-40B4-BE49-F238E27FC236}">
                <a16:creationId xmlns:a16="http://schemas.microsoft.com/office/drawing/2014/main" id="{1B8CBF2D-7D82-BD42-F14C-ADDAB9FEEB37}"/>
              </a:ext>
            </a:extLst>
          </p:cNvPr>
          <p:cNvSpPr/>
          <p:nvPr/>
        </p:nvSpPr>
        <p:spPr>
          <a:xfrm>
            <a:off x="7506667" y="1135709"/>
            <a:ext cx="4068000" cy="588917"/>
          </a:xfrm>
          <a:prstGeom prst="round2SameRect">
            <a:avLst>
              <a:gd name="adj1" fmla="val 34058"/>
              <a:gd name="adj2" fmla="val 0"/>
            </a:avLst>
          </a:prstGeom>
          <a:solidFill>
            <a:srgbClr val="FFFFFF">
              <a:alpha val="49412"/>
            </a:srgbClr>
          </a:solidFill>
          <a:ln w="38100"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3BE34-C24D-A731-AD1C-4CD45C931104}"/>
              </a:ext>
            </a:extLst>
          </p:cNvPr>
          <p:cNvSpPr/>
          <p:nvPr/>
        </p:nvSpPr>
        <p:spPr>
          <a:xfrm rot="10800000">
            <a:off x="7487476" y="1008993"/>
            <a:ext cx="4100177" cy="5142988"/>
          </a:xfrm>
          <a:prstGeom prst="roundRect">
            <a:avLst>
              <a:gd name="adj" fmla="val 5132"/>
            </a:avLst>
          </a:prstGeom>
          <a:noFill/>
          <a:ln w="38100">
            <a:solidFill>
              <a:srgbClr val="FFFFFF">
                <a:alpha val="52549"/>
              </a:srgbClr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D5B77B-747E-948B-3E81-E4518B6C8EBD}"/>
              </a:ext>
            </a:extLst>
          </p:cNvPr>
          <p:cNvSpPr/>
          <p:nvPr/>
        </p:nvSpPr>
        <p:spPr>
          <a:xfrm>
            <a:off x="7777995" y="188258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29C9E0-E868-AF2F-A883-1DCE5FAABDC1}"/>
              </a:ext>
            </a:extLst>
          </p:cNvPr>
          <p:cNvSpPr/>
          <p:nvPr/>
        </p:nvSpPr>
        <p:spPr>
          <a:xfrm>
            <a:off x="8524692" y="2697241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8C0C30-5F9A-0E99-16A8-1F3706E382E4}"/>
              </a:ext>
            </a:extLst>
          </p:cNvPr>
          <p:cNvSpPr/>
          <p:nvPr/>
        </p:nvSpPr>
        <p:spPr>
          <a:xfrm>
            <a:off x="7777995" y="333995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804E9D0B-A027-0308-E491-825BFDB91281}"/>
              </a:ext>
            </a:extLst>
          </p:cNvPr>
          <p:cNvSpPr txBox="1">
            <a:spLocks/>
          </p:cNvSpPr>
          <p:nvPr/>
        </p:nvSpPr>
        <p:spPr>
          <a:xfrm>
            <a:off x="829106" y="5629253"/>
            <a:ext cx="4883839" cy="783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Tan Jin  |  Platform Engineer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925EED-4C0C-F3B5-39C0-ED075A88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0" b="97061" l="10000" r="90963">
                        <a14:foregroundMark x1="11778" y1="43828" x2="12000" y2="38798"/>
                        <a14:foregroundMark x1="17556" y1="8426" x2="17556" y2="8426"/>
                        <a14:foregroundMark x1="84815" y1="9406" x2="84815" y2="9406"/>
                        <a14:foregroundMark x1="91037" y1="41999" x2="91037" y2="41999"/>
                        <a14:foregroundMark x1="84148" y1="15872" x2="84148" y2="15872"/>
                        <a14:foregroundMark x1="16815" y1="14696" x2="16815" y2="14696"/>
                        <a14:foregroundMark x1="27407" y1="34095" x2="27407" y2="34095"/>
                        <a14:foregroundMark x1="25111" y1="39190" x2="25111" y2="39190"/>
                        <a14:foregroundMark x1="25111" y1="39190" x2="30148" y2="28674"/>
                        <a14:foregroundMark x1="28074" y1="31091" x2="47407" y2="23971"/>
                        <a14:foregroundMark x1="46222" y1="26649" x2="69630" y2="26257"/>
                        <a14:foregroundMark x1="69630" y1="26257" x2="74296" y2="27041"/>
                        <a14:foregroundMark x1="73778" y1="37818" x2="74296" y2="39582"/>
                        <a14:foregroundMark x1="71778" y1="30895" x2="72593" y2="33769"/>
                        <a14:foregroundMark x1="73111" y1="46375" x2="72741" y2="48465"/>
                        <a14:foregroundMark x1="74296" y1="39582" x2="73926" y2="41803"/>
                        <a14:foregroundMark x1="57852" y1="53298" x2="51704" y2="55258"/>
                        <a14:foregroundMark x1="69778" y1="49445" x2="68148" y2="49967"/>
                        <a14:foregroundMark x1="72741" y1="48465" x2="71481" y2="48857"/>
                        <a14:foregroundMark x1="51704" y1="55258" x2="47259" y2="53756"/>
                        <a14:foregroundMark x1="28815" y1="45460" x2="24889" y2="39909"/>
                        <a14:foregroundMark x1="24889" y1="39909" x2="24889" y2="39582"/>
                        <a14:foregroundMark x1="24000" y1="41411" x2="27111" y2="50033"/>
                        <a14:foregroundMark x1="46593" y1="54474" x2="52370" y2="55781"/>
                        <a14:foregroundMark x1="43630" y1="53821" x2="46519" y2="54474"/>
                        <a14:foregroundMark x1="34963" y1="51796" x2="35333" y2="51927"/>
                        <a14:foregroundMark x1="27111" y1="50033" x2="32963" y2="51339"/>
                        <a14:foregroundMark x1="52370" y1="55781" x2="54296" y2="55389"/>
                        <a14:foregroundMark x1="54296" y1="54997" x2="64741" y2="55193"/>
                        <a14:foregroundMark x1="64741" y1="55193" x2="72444" y2="49379"/>
                        <a14:foregroundMark x1="74889" y1="43566" x2="76074" y2="40823"/>
                        <a14:foregroundMark x1="72444" y1="49379" x2="74815" y2="43762"/>
                        <a14:foregroundMark x1="76074" y1="40823" x2="75185" y2="40431"/>
                        <a14:foregroundMark x1="30148" y1="93860" x2="34741" y2="97126"/>
                        <a14:foregroundMark x1="41407" y1="39778" x2="44444" y2="39582"/>
                        <a14:foregroundMark x1="35259" y1="41019" x2="46370" y2="41215"/>
                        <a14:foregroundMark x1="46370" y1="41215" x2="46444" y2="41019"/>
                        <a14:foregroundMark x1="54741" y1="41999" x2="65111" y2="41607"/>
                        <a14:foregroundMark x1="65111" y1="41607" x2="67852" y2="39974"/>
                        <a14:foregroundMark x1="65333" y1="37949" x2="58889" y2="41803"/>
                        <a14:foregroundMark x1="54074" y1="40170" x2="61630" y2="40170"/>
                        <a14:foregroundMark x1="45333" y1="39778" x2="47630" y2="40823"/>
                        <a14:foregroundMark x1="32963" y1="41803" x2="35926" y2="35336"/>
                        <a14:foregroundMark x1="35926" y1="35140" x2="33407" y2="37949"/>
                        <a14:foregroundMark x1="33630" y1="42652" x2="38296" y2="34553"/>
                        <a14:foregroundMark x1="38296" y1="34553" x2="32963" y2="38145"/>
                        <a14:foregroundMark x1="67630" y1="45069" x2="70148" y2="39582"/>
                        <a14:foregroundMark x1="70148" y1="39386" x2="69704" y2="42652"/>
                        <a14:foregroundMark x1="69704" y1="42456" x2="69185" y2="37949"/>
                        <a14:foregroundMark x1="69185" y1="37753" x2="69704" y2="38798"/>
                        <a14:foregroundMark x1="84148" y1="14500" x2="84148" y2="14500"/>
                        <a14:foregroundMark x1="17111" y1="15872" x2="17111" y2="15872"/>
                        <a14:foregroundMark x1="17333" y1="20771" x2="17111" y2="17113"/>
                        <a14:foregroundMark x1="89407" y1="39582" x2="89407" y2="39582"/>
                        <a14:foregroundMark x1="89407" y1="37361" x2="89407" y2="42652"/>
                        <a14:foregroundMark x1="31852" y1="41150" x2="33926" y2="38210"/>
                        <a14:foregroundMark x1="33407" y1="38472" x2="33407" y2="44481"/>
                        <a14:foregroundMark x1="33926" y1="41999" x2="37630" y2="38798"/>
                        <a14:foregroundMark x1="37481" y1="33834" x2="40741" y2="33508"/>
                        <a14:foregroundMark x1="69704" y1="43697" x2="69778" y2="38602"/>
                        <a14:foregroundMark x1="69778" y1="38537" x2="70148" y2="41215"/>
                        <a14:backgroundMark x1="48074" y1="40366" x2="54148" y2="40039"/>
                        <a14:backgroundMark x1="49704" y1="32332" x2="49926" y2="45852"/>
                        <a14:backgroundMark x1="30370" y1="48073" x2="54148" y2="48726"/>
                        <a14:backgroundMark x1="54148" y1="48726" x2="64963" y2="48530"/>
                        <a14:backgroundMark x1="64963" y1="48530" x2="71481" y2="45460"/>
                        <a14:backgroundMark x1="70741" y1="38080" x2="70074" y2="33965"/>
                        <a14:backgroundMark x1="71481" y1="43044" x2="71185" y2="41084"/>
                        <a14:backgroundMark x1="70074" y1="33965" x2="60222" y2="31156"/>
                        <a14:backgroundMark x1="60222" y1="31156" x2="40889" y2="33246"/>
                        <a14:backgroundMark x1="33333" y1="44481" x2="35407" y2="49379"/>
                        <a14:backgroundMark x1="35407" y1="49379" x2="58074" y2="51339"/>
                        <a14:backgroundMark x1="58074" y1="51339" x2="59111" y2="50947"/>
                        <a14:backgroundMark x1="61852" y1="51339" x2="70148" y2="44546"/>
                        <a14:backgroundMark x1="69926" y1="37492" x2="69852" y2="35010"/>
                        <a14:backgroundMark x1="70148" y1="44546" x2="70074" y2="42717"/>
                        <a14:backgroundMark x1="69852" y1="35010" x2="59185" y2="31091"/>
                        <a14:backgroundMark x1="59185" y1="31091" x2="36815" y2="31287"/>
                        <a14:backgroundMark x1="36815" y1="31287" x2="29481" y2="37818"/>
                        <a14:backgroundMark x1="29481" y1="37818" x2="31333" y2="47028"/>
                        <a14:backgroundMark x1="31333" y1="47028" x2="33852" y2="48269"/>
                        <a14:backgroundMark x1="34296" y1="48073" x2="44667" y2="52319"/>
                        <a14:backgroundMark x1="44667" y1="52319" x2="67481" y2="49249"/>
                        <a14:backgroundMark x1="67481" y1="49249" x2="72222" y2="40758"/>
                        <a14:backgroundMark x1="72222" y1="40758" x2="71778" y2="35728"/>
                        <a14:backgroundMark x1="28815" y1="35532" x2="37778" y2="30960"/>
                        <a14:backgroundMark x1="37778" y1="30960" x2="58444" y2="29327"/>
                        <a14:backgroundMark x1="58444" y1="29327" x2="65556" y2="32332"/>
                        <a14:backgroundMark x1="65556" y1="32071" x2="72593" y2="39321"/>
                        <a14:backgroundMark x1="72593" y1="39321" x2="69556" y2="48073"/>
                        <a14:backgroundMark x1="69556" y1="48073" x2="60519" y2="51927"/>
                        <a14:backgroundMark x1="59333" y1="51927" x2="70370" y2="46702"/>
                        <a14:backgroundMark x1="60963" y1="52123" x2="70222" y2="47028"/>
                        <a14:backgroundMark x1="70222" y1="47028" x2="72667" y2="42195"/>
                        <a14:backgroundMark x1="39333" y1="80274" x2="51037" y2="78707"/>
                        <a14:backgroundMark x1="37778" y1="79099" x2="49704" y2="79099"/>
                        <a14:backgroundMark x1="43481" y1="83932" x2="50370" y2="80927"/>
                        <a14:backgroundMark x1="46741" y1="89223" x2="53630" y2="85957"/>
                        <a14:backgroundMark x1="47852" y1="87198" x2="56815" y2="87982"/>
                        <a14:backgroundMark x1="58222" y1="88374" x2="66667" y2="89027"/>
                        <a14:backgroundMark x1="69926" y1="83932" x2="61778" y2="77858"/>
                        <a14:backgroundMark x1="61778" y1="77858" x2="41185" y2="78054"/>
                        <a14:backgroundMark x1="41185" y1="78054" x2="32963" y2="83671"/>
                        <a14:backgroundMark x1="32963" y1="83671" x2="37778" y2="81711"/>
                        <a14:backgroundMark x1="32667" y1="88178" x2="39556" y2="87002"/>
                        <a14:backgroundMark x1="56815" y1="83344" x2="59778" y2="77270"/>
                        <a14:backgroundMark x1="61185" y1="90202" x2="61852" y2="85761"/>
                        <a14:backgroundMark x1="39333" y1="92227" x2="56815" y2="92880"/>
                        <a14:backgroundMark x1="63704" y1="93076" x2="40963" y2="92880"/>
                        <a14:backgroundMark x1="40963" y1="92880" x2="34296" y2="90202"/>
                        <a14:backgroundMark x1="32000" y1="49314" x2="42222" y2="52580"/>
                        <a14:backgroundMark x1="42222" y1="52580" x2="46963" y2="52580"/>
                        <a14:backgroundMark x1="28815" y1="45460" x2="36815" y2="51600"/>
                        <a14:backgroundMark x1="36815" y1="51600" x2="47111" y2="53364"/>
                        <a14:backgroundMark x1="47111" y1="53364" x2="47630" y2="52972"/>
                        <a14:backgroundMark x1="33407" y1="50751" x2="65333" y2="52776"/>
                        <a14:backgroundMark x1="65333" y1="52776" x2="66667" y2="52580"/>
                        <a14:backgroundMark x1="65556" y1="52580" x2="71852" y2="45003"/>
                        <a14:backgroundMark x1="71852" y1="45003" x2="72889" y2="35924"/>
                        <a14:backgroundMark x1="72889" y1="35924" x2="71481" y2="34553"/>
                        <a14:backgroundMark x1="70148" y1="49314" x2="73333" y2="39386"/>
                        <a14:backgroundMark x1="67481" y1="50621" x2="72444" y2="44677"/>
                        <a14:backgroundMark x1="69185" y1="50098" x2="73556" y2="41607"/>
                        <a14:backgroundMark x1="73556" y1="41607" x2="73481" y2="39582"/>
                        <a14:backgroundMark x1="72074" y1="46244" x2="72593" y2="42717"/>
                        <a14:backgroundMark x1="68741" y1="49379" x2="73852" y2="43109"/>
                        <a14:backgroundMark x1="73852" y1="43044" x2="69778" y2="49249"/>
                        <a14:backgroundMark x1="69852" y1="49510" x2="70444" y2="47485"/>
                        <a14:backgroundMark x1="66000" y1="50816" x2="72444" y2="46244"/>
                        <a14:backgroundMark x1="72296" y1="46506" x2="72444" y2="34226"/>
                        <a14:backgroundMark x1="72370" y1="34161" x2="72815" y2="42913"/>
                        <a14:backgroundMark x1="73852" y1="43501" x2="74148" y2="37165"/>
                        <a14:backgroundMark x1="55259" y1="52841" x2="65630" y2="50751"/>
                        <a14:backgroundMark x1="65630" y1="50751" x2="72963" y2="45918"/>
                        <a14:backgroundMark x1="73407" y1="37492" x2="73556" y2="38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869774" y="4372866"/>
            <a:ext cx="1449983" cy="164446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BEB9B2F-1B07-7F0D-CA54-7248617DA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4252" r="4582" b="5448"/>
          <a:stretch/>
        </p:blipFill>
        <p:spPr>
          <a:xfrm>
            <a:off x="872243" y="981068"/>
            <a:ext cx="2331885" cy="2343024"/>
          </a:xfrm>
          <a:prstGeom prst="roundRect">
            <a:avLst>
              <a:gd name="adj" fmla="val 6472"/>
            </a:avLst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22785</TotalTime>
  <Words>157</Words>
  <Application>Microsoft Macintosh PowerPoint</Application>
  <PresentationFormat>Widescreen</PresentationFormat>
  <Paragraphs>40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GitOps Meets Frontend: How React ChatBotify Simplifies Theme Delivery</vt:lpstr>
      <vt:lpstr>What is React ChatBotify?</vt:lpstr>
      <vt:lpstr>Themes</vt:lpstr>
      <vt:lpstr>Naive Solutions</vt:lpstr>
      <vt:lpstr>What is GitOps?</vt:lpstr>
      <vt:lpstr>A GitOps-Inspired Solution</vt:lpstr>
      <vt:lpstr>A GitOps-Inspired Solution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 TAN</cp:lastModifiedBy>
  <cp:revision>9</cp:revision>
  <dcterms:created xsi:type="dcterms:W3CDTF">2024-07-20T10:00:28Z</dcterms:created>
  <dcterms:modified xsi:type="dcterms:W3CDTF">2024-11-21T08:52:58Z</dcterms:modified>
</cp:coreProperties>
</file>